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16"/>
  </p:notesMasterIdLst>
  <p:sldIdLst>
    <p:sldId id="256" r:id="rId2"/>
    <p:sldId id="270" r:id="rId3"/>
    <p:sldId id="262" r:id="rId4"/>
    <p:sldId id="261" r:id="rId5"/>
    <p:sldId id="257" r:id="rId6"/>
    <p:sldId id="271" r:id="rId7"/>
    <p:sldId id="267" r:id="rId8"/>
    <p:sldId id="260" r:id="rId9"/>
    <p:sldId id="258" r:id="rId10"/>
    <p:sldId id="272" r:id="rId11"/>
    <p:sldId id="273" r:id="rId12"/>
    <p:sldId id="263" r:id="rId13"/>
    <p:sldId id="275"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635"/>
  </p:normalViewPr>
  <p:slideViewPr>
    <p:cSldViewPr snapToGrid="0" snapToObjects="1">
      <p:cViewPr varScale="1">
        <p:scale>
          <a:sx n="90" d="100"/>
          <a:sy n="90" d="100"/>
        </p:scale>
        <p:origin x="23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ACEE64-4204-5342-84AA-DC247F076DC9}" type="datetimeFigureOut">
              <a:rPr lang="en-US" smtClean="0"/>
              <a:t>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C34C9-628C-A247-AAF3-BCCAE0E4BD13}" type="slidenum">
              <a:rPr lang="en-US" smtClean="0"/>
              <a:t>‹#›</a:t>
            </a:fld>
            <a:endParaRPr lang="en-US"/>
          </a:p>
        </p:txBody>
      </p:sp>
    </p:spTree>
    <p:extLst>
      <p:ext uri="{BB962C8B-B14F-4D97-AF65-F5344CB8AC3E}">
        <p14:creationId xmlns:p14="http://schemas.microsoft.com/office/powerpoint/2010/main" val="1457357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During the second iteration, only those threads whose indices are multiples of four , will execute the add statement. Each thread generates a partial sum that covers 4 elements,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F5EC34C9-628C-A247-AAF3-BCCAE0E4BD13}" type="slidenum">
              <a:rPr lang="en-US" smtClean="0"/>
              <a:t>4</a:t>
            </a:fld>
            <a:endParaRPr lang="en-US"/>
          </a:p>
        </p:txBody>
      </p:sp>
    </p:spTree>
    <p:extLst>
      <p:ext uri="{BB962C8B-B14F-4D97-AF65-F5344CB8AC3E}">
        <p14:creationId xmlns:p14="http://schemas.microsoft.com/office/powerpoint/2010/main" val="37948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syncthreads</a:t>
            </a:r>
            <a:r>
              <a:rPr lang="en-US" sz="1200" kern="1200" dirty="0" smtClean="0">
                <a:solidFill>
                  <a:schemeClr val="tx1"/>
                </a:solidFill>
                <a:effectLst/>
                <a:latin typeface="+mn-lt"/>
                <a:ea typeface="+mn-ea"/>
                <a:cs typeface="+mn-cs"/>
              </a:rPr>
              <a:t>() statement in the for loop ensures that all partial sums for the previous iteration have been generated and thus all threads are ready to enter the current iteration before any thread is allowed to do so.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During the first iteration, the if statement in Line 7 is used to select only the even threads to perform addition between two neighboring elements.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F5EC34C9-628C-A247-AAF3-BCCAE0E4BD13}" type="slidenum">
              <a:rPr lang="en-US" smtClean="0"/>
              <a:t>5</a:t>
            </a:fld>
            <a:endParaRPr lang="en-US"/>
          </a:p>
        </p:txBody>
      </p:sp>
    </p:spTree>
    <p:extLst>
      <p:ext uri="{BB962C8B-B14F-4D97-AF65-F5344CB8AC3E}">
        <p14:creationId xmlns:p14="http://schemas.microsoft.com/office/powerpoint/2010/main" val="92598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SEQ</a:t>
            </a:r>
            <a:r>
              <a:rPr lang="en-US" baseline="0" dirty="0" smtClean="0"/>
              <a:t> is the the more sequential one rather then others which means that one thread inside each block does addition </a:t>
            </a:r>
            <a:endParaRPr lang="en-US" dirty="0"/>
          </a:p>
        </p:txBody>
      </p:sp>
      <p:sp>
        <p:nvSpPr>
          <p:cNvPr id="4" name="Slide Number Placeholder 3"/>
          <p:cNvSpPr>
            <a:spLocks noGrp="1"/>
          </p:cNvSpPr>
          <p:nvPr>
            <p:ph type="sldNum" sz="quarter" idx="10"/>
          </p:nvPr>
        </p:nvSpPr>
        <p:spPr/>
        <p:txBody>
          <a:bodyPr/>
          <a:lstStyle/>
          <a:p>
            <a:fld id="{F5EC34C9-628C-A247-AAF3-BCCAE0E4BD13}" type="slidenum">
              <a:rPr lang="en-US" smtClean="0"/>
              <a:t>12</a:t>
            </a:fld>
            <a:endParaRPr lang="en-US"/>
          </a:p>
        </p:txBody>
      </p:sp>
    </p:spTree>
    <p:extLst>
      <p:ext uri="{BB962C8B-B14F-4D97-AF65-F5344CB8AC3E}">
        <p14:creationId xmlns:p14="http://schemas.microsoft.com/office/powerpoint/2010/main" val="78548868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9544944-39A9-ED48-A795-F3039072905B}"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FADCBE3-2B2E-AC4E-AED1-D79A3FE8844D}"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544944-39A9-ED48-A795-F3039072905B}"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DCBE3-2B2E-AC4E-AED1-D79A3FE8844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544944-39A9-ED48-A795-F3039072905B}"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DCBE3-2B2E-AC4E-AED1-D79A3FE8844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544944-39A9-ED48-A795-F3039072905B}"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DCBE3-2B2E-AC4E-AED1-D79A3FE8844D}"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69544944-39A9-ED48-A795-F3039072905B}" type="datetimeFigureOut">
              <a:rPr lang="en-US" smtClean="0"/>
              <a:t>2/6/18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FADCBE3-2B2E-AC4E-AED1-D79A3FE8844D}"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544944-39A9-ED48-A795-F3039072905B}" type="datetimeFigureOut">
              <a:rPr lang="en-US" smtClean="0"/>
              <a:t>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DCBE3-2B2E-AC4E-AED1-D79A3FE8844D}" type="slidenum">
              <a:rPr lang="en-US" smtClean="0"/>
              <a:t>‹#›</a:t>
            </a:fld>
            <a:endParaRPr lang="en-US"/>
          </a:p>
        </p:txBody>
      </p:sp>
    </p:spTree>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544944-39A9-ED48-A795-F3039072905B}" type="datetimeFigureOut">
              <a:rPr lang="en-US" smtClean="0"/>
              <a:t>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ADCBE3-2B2E-AC4E-AED1-D79A3FE8844D}"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9544944-39A9-ED48-A795-F3039072905B}" type="datetimeFigureOut">
              <a:rPr lang="en-US" smtClean="0"/>
              <a:t>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ADCBE3-2B2E-AC4E-AED1-D79A3FE8844D}"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544944-39A9-ED48-A795-F3039072905B}" type="datetimeFigureOut">
              <a:rPr lang="en-US" smtClean="0"/>
              <a:t>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ADCBE3-2B2E-AC4E-AED1-D79A3FE8844D}"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544944-39A9-ED48-A795-F3039072905B}" type="datetimeFigureOut">
              <a:rPr lang="en-US" smtClean="0"/>
              <a:t>2/6/18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FADCBE3-2B2E-AC4E-AED1-D79A3FE8844D}" type="slidenum">
              <a:rPr lang="en-US" smtClean="0"/>
              <a:t>‹#›</a:t>
            </a:fld>
            <a:endParaRPr lang="en-US"/>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544944-39A9-ED48-A795-F3039072905B}" type="datetimeFigureOut">
              <a:rPr lang="en-US" smtClean="0"/>
              <a:t>2/6/18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FADCBE3-2B2E-AC4E-AED1-D79A3FE8844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9544944-39A9-ED48-A795-F3039072905B}" type="datetimeFigureOut">
              <a:rPr lang="en-US" smtClean="0"/>
              <a:t>2/6/18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FADCBE3-2B2E-AC4E-AED1-D79A3FE8844D}" type="slidenum">
              <a:rPr lang="en-US" smtClean="0"/>
              <a:t>‹#›</a:t>
            </a:fld>
            <a:endParaRPr lang="en-US"/>
          </a:p>
        </p:txBody>
      </p:sp>
    </p:spTree>
    <p:extLst>
      <p:ext uri="{BB962C8B-B14F-4D97-AF65-F5344CB8AC3E}">
        <p14:creationId xmlns:p14="http://schemas.microsoft.com/office/powerpoint/2010/main" val="202565302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Improvement Vector Addition in GPU</a:t>
            </a:r>
            <a:endParaRPr lang="en-US" dirty="0"/>
          </a:p>
        </p:txBody>
      </p:sp>
      <p:sp>
        <p:nvSpPr>
          <p:cNvPr id="3" name="Subtitle 2"/>
          <p:cNvSpPr>
            <a:spLocks noGrp="1"/>
          </p:cNvSpPr>
          <p:nvPr>
            <p:ph type="subTitle" idx="1"/>
          </p:nvPr>
        </p:nvSpPr>
        <p:spPr/>
        <p:txBody>
          <a:bodyPr/>
          <a:lstStyle/>
          <a:p>
            <a:r>
              <a:rPr lang="en-US" dirty="0" err="1" smtClean="0"/>
              <a:t>Payman</a:t>
            </a:r>
            <a:r>
              <a:rPr lang="en-US" dirty="0" smtClean="0"/>
              <a:t> </a:t>
            </a:r>
            <a:r>
              <a:rPr lang="en-US" dirty="0" smtClean="0"/>
              <a:t>Behnam</a:t>
            </a:r>
          </a:p>
          <a:p>
            <a:r>
              <a:rPr lang="en-US" dirty="0" smtClean="0"/>
              <a:t>U1078370</a:t>
            </a:r>
            <a:endParaRPr lang="en-US" dirty="0"/>
          </a:p>
        </p:txBody>
      </p:sp>
    </p:spTree>
    <p:extLst>
      <p:ext uri="{BB962C8B-B14F-4D97-AF65-F5344CB8AC3E}">
        <p14:creationId xmlns:p14="http://schemas.microsoft.com/office/powerpoint/2010/main" val="1150145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The number of threads that execute </a:t>
            </a:r>
            <a:r>
              <a:rPr lang="en-US" dirty="0" err="1" smtClean="0"/>
              <a:t>PartialSum</a:t>
            </a:r>
            <a:r>
              <a:rPr lang="en-US" dirty="0" smtClean="0"/>
              <a:t> remains </a:t>
            </a:r>
            <a:r>
              <a:rPr lang="en-US" dirty="0"/>
              <a:t>the same </a:t>
            </a:r>
            <a:r>
              <a:rPr lang="en-US" dirty="0" smtClean="0"/>
              <a:t>as Reduction1. </a:t>
            </a:r>
            <a:r>
              <a:rPr lang="en-US" dirty="0"/>
              <a:t>So, why should there be a performance difference between the two kernels? </a:t>
            </a:r>
            <a:endParaRPr lang="en-US" dirty="0" smtClean="0"/>
          </a:p>
          <a:p>
            <a:pPr lvl="1"/>
            <a:endParaRPr lang="en-US" dirty="0"/>
          </a:p>
          <a:p>
            <a:pPr lvl="1"/>
            <a:r>
              <a:rPr lang="en-US" dirty="0" smtClean="0"/>
              <a:t>The </a:t>
            </a:r>
            <a:r>
              <a:rPr lang="en-US" dirty="0"/>
              <a:t>answer lies in the positions of threads that execute </a:t>
            </a:r>
            <a:r>
              <a:rPr lang="en-US" dirty="0" err="1"/>
              <a:t>PartialSum</a:t>
            </a:r>
            <a:r>
              <a:rPr lang="en-US" dirty="0" smtClean="0"/>
              <a:t> relative </a:t>
            </a:r>
            <a:r>
              <a:rPr lang="en-US" dirty="0"/>
              <a:t>to those that do </a:t>
            </a:r>
            <a:r>
              <a:rPr lang="en-US" dirty="0" smtClean="0"/>
              <a:t>not</a:t>
            </a:r>
            <a:endParaRPr lang="en-US" dirty="0"/>
          </a:p>
          <a:p>
            <a:r>
              <a:rPr lang="en-US" dirty="0" smtClean="0"/>
              <a:t>the </a:t>
            </a:r>
            <a:r>
              <a:rPr lang="en-US" dirty="0"/>
              <a:t>number of threads that execute </a:t>
            </a:r>
            <a:r>
              <a:rPr lang="en-US" dirty="0" err="1" smtClean="0"/>
              <a:t>PartialSum</a:t>
            </a:r>
            <a:r>
              <a:rPr lang="en-US" dirty="0" smtClean="0"/>
              <a:t> </a:t>
            </a:r>
            <a:r>
              <a:rPr lang="en-US" dirty="0"/>
              <a:t>will fall below 32. That is, the final 5 iterations will have only 16, 8, 4, 2, and 1 threads performing the addition. This means that the code will still have divergence in these iterations. </a:t>
            </a:r>
          </a:p>
          <a:p>
            <a:endParaRPr lang="en-US" dirty="0"/>
          </a:p>
          <a:p>
            <a:endParaRPr lang="en-US" dirty="0"/>
          </a:p>
          <a:p>
            <a:endParaRPr lang="en-US" dirty="0"/>
          </a:p>
        </p:txBody>
      </p:sp>
    </p:spTree>
    <p:extLst>
      <p:ext uri="{BB962C8B-B14F-4D97-AF65-F5344CB8AC3E}">
        <p14:creationId xmlns:p14="http://schemas.microsoft.com/office/powerpoint/2010/main" val="2757779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a:t>
            </a:r>
            <a:endParaRPr lang="en-US" dirty="0"/>
          </a:p>
        </p:txBody>
      </p:sp>
      <p:pic>
        <p:nvPicPr>
          <p:cNvPr id="4" name="Content Placeholder 3"/>
          <p:cNvPicPr>
            <a:picLocks noGrp="1" noChangeAspect="1"/>
          </p:cNvPicPr>
          <p:nvPr>
            <p:ph idx="1"/>
          </p:nvPr>
        </p:nvPicPr>
        <p:blipFill>
          <a:blip r:embed="rId2"/>
          <a:stretch>
            <a:fillRect/>
          </a:stretch>
        </p:blipFill>
        <p:spPr>
          <a:xfrm>
            <a:off x="2671152" y="2120900"/>
            <a:ext cx="6856046" cy="4051300"/>
          </a:xfrm>
          <a:prstGeom prst="rect">
            <a:avLst/>
          </a:prstGeom>
        </p:spPr>
      </p:pic>
    </p:spTree>
    <p:extLst>
      <p:ext uri="{BB962C8B-B14F-4D97-AF65-F5344CB8AC3E}">
        <p14:creationId xmlns:p14="http://schemas.microsoft.com/office/powerpoint/2010/main" val="384194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069848" y="2121408"/>
            <a:ext cx="10058400" cy="4050792"/>
          </a:xfrm>
          <a:prstGeom prst="rect">
            <a:avLst/>
          </a:prstGeom>
        </p:spPr>
      </p:pic>
    </p:spTree>
    <p:extLst>
      <p:ext uri="{BB962C8B-B14F-4D97-AF65-F5344CB8AC3E}">
        <p14:creationId xmlns:p14="http://schemas.microsoft.com/office/powerpoint/2010/main" val="1243342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Results</a:t>
            </a:r>
          </a:p>
        </p:txBody>
      </p:sp>
      <p:sp>
        <p:nvSpPr>
          <p:cNvPr id="3" name="Content Placeholder 2"/>
          <p:cNvSpPr>
            <a:spLocks noGrp="1"/>
          </p:cNvSpPr>
          <p:nvPr>
            <p:ph idx="1"/>
          </p:nvPr>
        </p:nvSpPr>
        <p:spPr/>
        <p:txBody>
          <a:bodyPr/>
          <a:lstStyle/>
          <a:p>
            <a:r>
              <a:rPr lang="en-US" dirty="0" smtClean="0"/>
              <a:t>Table of the results</a:t>
            </a:r>
            <a:endParaRPr lang="en-US" dirty="0"/>
          </a:p>
        </p:txBody>
      </p:sp>
      <p:pic>
        <p:nvPicPr>
          <p:cNvPr id="4" name="Picture 3"/>
          <p:cNvPicPr>
            <a:picLocks noChangeAspect="1"/>
          </p:cNvPicPr>
          <p:nvPr/>
        </p:nvPicPr>
        <p:blipFill>
          <a:blip r:embed="rId2"/>
          <a:stretch>
            <a:fillRect/>
          </a:stretch>
        </p:blipFill>
        <p:spPr>
          <a:xfrm>
            <a:off x="1385884" y="2743200"/>
            <a:ext cx="9763127" cy="2928938"/>
          </a:xfrm>
          <a:prstGeom prst="rect">
            <a:avLst/>
          </a:prstGeom>
        </p:spPr>
      </p:pic>
    </p:spTree>
    <p:extLst>
      <p:ext uri="{BB962C8B-B14F-4D97-AF65-F5344CB8AC3E}">
        <p14:creationId xmlns:p14="http://schemas.microsoft.com/office/powerpoint/2010/main" val="1897313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It seems that for the small sizes we cannot figure out which one is the best in terms of timing since the big portion is dedicated to transferring data .</a:t>
            </a:r>
          </a:p>
          <a:p>
            <a:r>
              <a:rPr lang="en-US" dirty="0" smtClean="0"/>
              <a:t> Generally, reduction#2 with shared memory is the best among all of the methods.</a:t>
            </a:r>
          </a:p>
          <a:p>
            <a:r>
              <a:rPr lang="en-US" dirty="0" smtClean="0"/>
              <a:t> </a:t>
            </a:r>
            <a:r>
              <a:rPr lang="en-US" dirty="0"/>
              <a:t>SEQ is the the more sequential one rather then others which means that one thread inside each block does addition </a:t>
            </a:r>
            <a:r>
              <a:rPr lang="en-US" dirty="0" smtClean="0"/>
              <a:t>; Hence for most cases its timing is worse than others,</a:t>
            </a:r>
          </a:p>
          <a:p>
            <a:r>
              <a:rPr lang="en-US" dirty="0" smtClean="0"/>
              <a:t>Atomic operation is also the same as </a:t>
            </a:r>
            <a:r>
              <a:rPr lang="en-US" dirty="0"/>
              <a:t>reduction#2 with shared memory </a:t>
            </a:r>
            <a:r>
              <a:rPr lang="en-US" dirty="0" smtClean="0"/>
              <a:t> in  most cases; However, possibly for large sizes it will become worse </a:t>
            </a:r>
            <a:r>
              <a:rPr lang="en-US" dirty="0" err="1" smtClean="0"/>
              <a:t>thab</a:t>
            </a:r>
            <a:r>
              <a:rPr lang="en-US" dirty="0" smtClean="0"/>
              <a:t> </a:t>
            </a:r>
            <a:r>
              <a:rPr lang="en-US" dirty="0"/>
              <a:t>reduction#2 with shared </a:t>
            </a:r>
            <a:r>
              <a:rPr lang="en-US" dirty="0" smtClean="0"/>
              <a:t>memory.</a:t>
            </a:r>
          </a:p>
          <a:p>
            <a:r>
              <a:rPr lang="en-US" dirty="0" smtClean="0"/>
              <a:t> Possibly the best way for comparison is that  using large sizes and measuring the time a lot of times</a:t>
            </a:r>
          </a:p>
          <a:p>
            <a:endParaRPr lang="en-US" dirty="0"/>
          </a:p>
          <a:p>
            <a:endParaRPr lang="en-US" dirty="0"/>
          </a:p>
        </p:txBody>
      </p:sp>
    </p:spTree>
    <p:extLst>
      <p:ext uri="{BB962C8B-B14F-4D97-AF65-F5344CB8AC3E}">
        <p14:creationId xmlns:p14="http://schemas.microsoft.com/office/powerpoint/2010/main" val="1122084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IDEA: Partitioning</a:t>
            </a:r>
            <a:endParaRPr lang="en-US" dirty="0"/>
          </a:p>
        </p:txBody>
      </p:sp>
      <p:sp>
        <p:nvSpPr>
          <p:cNvPr id="3" name="Content Placeholder 2"/>
          <p:cNvSpPr>
            <a:spLocks noGrp="1"/>
          </p:cNvSpPr>
          <p:nvPr>
            <p:ph idx="1"/>
          </p:nvPr>
        </p:nvSpPr>
        <p:spPr/>
        <p:txBody>
          <a:bodyPr/>
          <a:lstStyle/>
          <a:p>
            <a:r>
              <a:rPr lang="en-US" dirty="0"/>
              <a:t>A commonly used strategy for processing large input data sets</a:t>
            </a:r>
          </a:p>
          <a:p>
            <a:pPr lvl="1"/>
            <a:r>
              <a:rPr lang="en-US" dirty="0"/>
              <a:t>There is no required order of processing elements in a data </a:t>
            </a:r>
            <a:r>
              <a:rPr lang="en-US" dirty="0" smtClean="0"/>
              <a:t>set</a:t>
            </a:r>
            <a:endParaRPr lang="en-US" dirty="0"/>
          </a:p>
          <a:p>
            <a:pPr lvl="1"/>
            <a:r>
              <a:rPr lang="en-US" dirty="0"/>
              <a:t>Partition the data set into smaller chunks</a:t>
            </a:r>
          </a:p>
          <a:p>
            <a:pPr lvl="1"/>
            <a:r>
              <a:rPr lang="en-US" dirty="0"/>
              <a:t>Have each thread to process a chunk</a:t>
            </a:r>
          </a:p>
          <a:p>
            <a:r>
              <a:rPr lang="en-US" dirty="0" smtClean="0"/>
              <a:t>We will focus on the reduction tree step for now.</a:t>
            </a:r>
          </a:p>
        </p:txBody>
      </p:sp>
    </p:spTree>
    <p:extLst>
      <p:ext uri="{BB962C8B-B14F-4D97-AF65-F5344CB8AC3E}">
        <p14:creationId xmlns:p14="http://schemas.microsoft.com/office/powerpoint/2010/main" val="501786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t>What is a reduction computation</a:t>
            </a:r>
          </a:p>
        </p:txBody>
      </p:sp>
      <p:sp>
        <p:nvSpPr>
          <p:cNvPr id="6147" name="Content Placeholder 2"/>
          <p:cNvSpPr>
            <a:spLocks noGrp="1"/>
          </p:cNvSpPr>
          <p:nvPr>
            <p:ph idx="1"/>
          </p:nvPr>
        </p:nvSpPr>
        <p:spPr/>
        <p:txBody>
          <a:bodyPr/>
          <a:lstStyle/>
          <a:p>
            <a:r>
              <a:rPr lang="en-US" dirty="0"/>
              <a:t>Summarize a set of input values into one value using a “reduction operation”</a:t>
            </a:r>
          </a:p>
          <a:p>
            <a:pPr lvl="1"/>
            <a:r>
              <a:rPr lang="en-US" dirty="0"/>
              <a:t>Max</a:t>
            </a:r>
          </a:p>
          <a:p>
            <a:pPr lvl="1"/>
            <a:r>
              <a:rPr lang="en-US" dirty="0"/>
              <a:t>Min</a:t>
            </a:r>
          </a:p>
          <a:p>
            <a:pPr lvl="1"/>
            <a:r>
              <a:rPr lang="en-US" dirty="0"/>
              <a:t>Sum</a:t>
            </a:r>
          </a:p>
          <a:p>
            <a:pPr lvl="1"/>
            <a:r>
              <a:rPr lang="en-US" dirty="0" smtClean="0"/>
              <a:t>Product</a:t>
            </a:r>
            <a:endParaRPr lang="en-US" dirty="0"/>
          </a:p>
        </p:txBody>
      </p:sp>
      <p:sp>
        <p:nvSpPr>
          <p:cNvPr id="5" name="Slide Number Placeholder 4"/>
          <p:cNvSpPr>
            <a:spLocks noGrp="1"/>
          </p:cNvSpPr>
          <p:nvPr>
            <p:ph type="sldNum" sz="quarter" idx="11"/>
          </p:nvPr>
        </p:nvSpPr>
        <p:spPr/>
        <p:txBody>
          <a:bodyPr/>
          <a:lstStyle/>
          <a:p>
            <a:pPr>
              <a:defRPr/>
            </a:pPr>
            <a:fld id="{1086B89A-FF86-4CB0-8369-2257168871EE}" type="slidenum">
              <a:rPr lang="en-US" smtClean="0"/>
              <a:pPr>
                <a:defRPr/>
              </a:pPr>
              <a:t>3</a:t>
            </a:fld>
            <a:endParaRPr lang="en-US"/>
          </a:p>
        </p:txBody>
      </p:sp>
    </p:spTree>
    <p:extLst>
      <p:ext uri="{BB962C8B-B14F-4D97-AF65-F5344CB8AC3E}">
        <p14:creationId xmlns:p14="http://schemas.microsoft.com/office/powerpoint/2010/main" val="833206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Reduction#1</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069848" y="1595890"/>
            <a:ext cx="10058400" cy="4736592"/>
          </a:xfrm>
          <a:prstGeom prst="rect">
            <a:avLst/>
          </a:prstGeom>
        </p:spPr>
      </p:pic>
      <p:sp>
        <p:nvSpPr>
          <p:cNvPr id="6" name="Footer Placeholder 3"/>
          <p:cNvSpPr>
            <a:spLocks noGrp="1"/>
          </p:cNvSpPr>
          <p:nvPr>
            <p:ph type="ftr" sz="quarter" idx="10"/>
          </p:nvPr>
        </p:nvSpPr>
        <p:spPr>
          <a:xfrm>
            <a:off x="7415784" y="6272784"/>
            <a:ext cx="3822192" cy="5852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dirty="0">
                <a:cs typeface="Times New Roman" pitchFamily="18" charset="0"/>
              </a:rPr>
              <a:t>© David Kirk/NVIDIA and Wen-</a:t>
            </a:r>
            <a:r>
              <a:rPr lang="en-US" sz="1200" dirty="0" err="1">
                <a:cs typeface="Times New Roman" pitchFamily="18" charset="0"/>
              </a:rPr>
              <a:t>mei</a:t>
            </a:r>
            <a:r>
              <a:rPr lang="en-US" sz="1200" dirty="0">
                <a:cs typeface="Times New Roman" pitchFamily="18" charset="0"/>
              </a:rPr>
              <a:t> W. </a:t>
            </a:r>
            <a:r>
              <a:rPr lang="en-US" sz="1200" dirty="0" err="1">
                <a:cs typeface="Times New Roman" pitchFamily="18" charset="0"/>
              </a:rPr>
              <a:t>Hwu</a:t>
            </a:r>
            <a:r>
              <a:rPr lang="en-US" sz="1200" dirty="0">
                <a:cs typeface="Times New Roman" pitchFamily="18" charset="0"/>
              </a:rPr>
              <a:t>  ECE408/CS483/ECE498al, University of Illinois, </a:t>
            </a:r>
          </a:p>
        </p:txBody>
      </p:sp>
    </p:spTree>
    <p:extLst>
      <p:ext uri="{BB962C8B-B14F-4D97-AF65-F5344CB8AC3E}">
        <p14:creationId xmlns:p14="http://schemas.microsoft.com/office/powerpoint/2010/main" val="91652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Reducton#1</a:t>
            </a:r>
            <a:endParaRPr lang="en-US" dirty="0"/>
          </a:p>
        </p:txBody>
      </p:sp>
      <p:pic>
        <p:nvPicPr>
          <p:cNvPr id="4" name="Content Placeholder 3"/>
          <p:cNvPicPr>
            <a:picLocks noGrp="1" noChangeAspect="1"/>
          </p:cNvPicPr>
          <p:nvPr>
            <p:ph idx="1"/>
          </p:nvPr>
        </p:nvPicPr>
        <p:blipFill>
          <a:blip r:embed="rId3"/>
          <a:stretch>
            <a:fillRect/>
          </a:stretch>
        </p:blipFill>
        <p:spPr>
          <a:xfrm>
            <a:off x="1069848" y="2120900"/>
            <a:ext cx="10058400" cy="4051300"/>
          </a:xfrm>
          <a:prstGeom prst="rect">
            <a:avLst/>
          </a:prstGeom>
        </p:spPr>
      </p:pic>
    </p:spTree>
    <p:extLst>
      <p:ext uri="{BB962C8B-B14F-4D97-AF65-F5344CB8AC3E}">
        <p14:creationId xmlns:p14="http://schemas.microsoft.com/office/powerpoint/2010/main" val="491860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r>
              <a:rPr lang="en-US" dirty="0"/>
              <a:t> thread divergence</a:t>
            </a:r>
          </a:p>
        </p:txBody>
      </p:sp>
      <p:sp>
        <p:nvSpPr>
          <p:cNvPr id="3" name="Content Placeholder 2"/>
          <p:cNvSpPr>
            <a:spLocks noGrp="1"/>
          </p:cNvSpPr>
          <p:nvPr>
            <p:ph idx="1"/>
          </p:nvPr>
        </p:nvSpPr>
        <p:spPr/>
        <p:txBody>
          <a:bodyPr>
            <a:normAutofit/>
          </a:bodyPr>
          <a:lstStyle/>
          <a:p>
            <a:r>
              <a:rPr lang="en-US" dirty="0" smtClean="0"/>
              <a:t>During </a:t>
            </a:r>
            <a:r>
              <a:rPr lang="en-US" dirty="0"/>
              <a:t>the first iteration of the loop, only those threads whose </a:t>
            </a:r>
            <a:r>
              <a:rPr lang="en-US" dirty="0" err="1"/>
              <a:t>threadIdx.x</a:t>
            </a:r>
            <a:r>
              <a:rPr lang="en-US" dirty="0"/>
              <a:t> values are even will execute the add statement</a:t>
            </a:r>
            <a:r>
              <a:rPr lang="en-US" dirty="0" smtClean="0"/>
              <a:t>.</a:t>
            </a:r>
          </a:p>
          <a:p>
            <a:pPr lvl="1"/>
            <a:r>
              <a:rPr lang="en-US" dirty="0" smtClean="0"/>
              <a:t> </a:t>
            </a:r>
            <a:r>
              <a:rPr lang="en-US" dirty="0"/>
              <a:t>One pass will be needed to execute these threads, and one additional pass will be needed to execute those that do not execute </a:t>
            </a:r>
            <a:r>
              <a:rPr lang="en-US" dirty="0" err="1" smtClean="0"/>
              <a:t>PartialSum</a:t>
            </a:r>
            <a:r>
              <a:rPr lang="en-US" dirty="0" smtClean="0"/>
              <a:t>.</a:t>
            </a:r>
          </a:p>
          <a:p>
            <a:pPr lvl="1"/>
            <a:r>
              <a:rPr lang="en-US" dirty="0" smtClean="0"/>
              <a:t> </a:t>
            </a:r>
            <a:r>
              <a:rPr lang="en-US" dirty="0"/>
              <a:t>In each successive iteration, fewer threads will </a:t>
            </a:r>
            <a:r>
              <a:rPr lang="en-US" dirty="0" smtClean="0"/>
              <a:t>execute </a:t>
            </a:r>
            <a:r>
              <a:rPr lang="en-US" dirty="0" err="1"/>
              <a:t>PartialSum</a:t>
            </a:r>
            <a:r>
              <a:rPr lang="en-US" dirty="0" smtClean="0"/>
              <a:t>, </a:t>
            </a:r>
            <a:r>
              <a:rPr lang="en-US" dirty="0"/>
              <a:t>but two passes still </a:t>
            </a:r>
            <a:r>
              <a:rPr lang="en-US" dirty="0" smtClean="0"/>
              <a:t>will be </a:t>
            </a:r>
            <a:r>
              <a:rPr lang="en-US" dirty="0"/>
              <a:t>needed to execute all of the threads. </a:t>
            </a:r>
            <a:endParaRPr lang="en-US" dirty="0" smtClean="0"/>
          </a:p>
          <a:p>
            <a:pPr lvl="1"/>
            <a:r>
              <a:rPr lang="en-US" sz="2000" dirty="0" smtClean="0"/>
              <a:t>After </a:t>
            </a:r>
            <a:r>
              <a:rPr lang="en-US" sz="2000" dirty="0"/>
              <a:t>the 5</a:t>
            </a:r>
            <a:r>
              <a:rPr lang="en-US" sz="2000" baseline="30000" dirty="0"/>
              <a:t>th</a:t>
            </a:r>
            <a:r>
              <a:rPr lang="en-US" sz="2000" dirty="0"/>
              <a:t> step, entire warps in each block will fail the if-condition, poor resource utilization but no divergence.</a:t>
            </a:r>
          </a:p>
          <a:p>
            <a:pPr lvl="2"/>
            <a:r>
              <a:rPr lang="en-US" sz="1800" dirty="0"/>
              <a:t>This can go on for a while, up to 5 more steps (1024/32=16= 2</a:t>
            </a:r>
            <a:r>
              <a:rPr lang="en-US" sz="1800" baseline="30000" dirty="0"/>
              <a:t>5</a:t>
            </a:r>
            <a:r>
              <a:rPr lang="en-US" sz="1800" dirty="0"/>
              <a:t>), where each active warp only has one productive thread until all warps in a block retire </a:t>
            </a:r>
          </a:p>
          <a:p>
            <a:pPr lvl="1"/>
            <a:r>
              <a:rPr lang="en-US" sz="2200" dirty="0"/>
              <a:t>Some warps will still succeed, but with divergence since only one thread will succeed</a:t>
            </a:r>
          </a:p>
          <a:p>
            <a:pPr lvl="1"/>
            <a:endParaRPr lang="en-US" dirty="0" smtClean="0"/>
          </a:p>
          <a:p>
            <a:endParaRPr lang="en-US" dirty="0"/>
          </a:p>
        </p:txBody>
      </p:sp>
    </p:spTree>
    <p:extLst>
      <p:ext uri="{BB962C8B-B14F-4D97-AF65-F5344CB8AC3E}">
        <p14:creationId xmlns:p14="http://schemas.microsoft.com/office/powerpoint/2010/main" val="173542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Solution</a:t>
            </a:r>
            <a:endParaRPr lang="en-US" dirty="0"/>
          </a:p>
        </p:txBody>
      </p:sp>
      <p:sp>
        <p:nvSpPr>
          <p:cNvPr id="21507" name="Content Placeholder 2"/>
          <p:cNvSpPr>
            <a:spLocks noGrp="1"/>
          </p:cNvSpPr>
          <p:nvPr>
            <p:ph idx="1"/>
          </p:nvPr>
        </p:nvSpPr>
        <p:spPr>
          <a:xfrm>
            <a:off x="1069848" y="2131918"/>
            <a:ext cx="10058400" cy="4050792"/>
          </a:xfrm>
        </p:spPr>
        <p:txBody>
          <a:bodyPr/>
          <a:lstStyle/>
          <a:p>
            <a:r>
              <a:rPr lang="en-US" dirty="0"/>
              <a:t>Always compact the partial sums into the first locations in the </a:t>
            </a:r>
            <a:r>
              <a:rPr lang="en-US" dirty="0" err="1"/>
              <a:t>partialSum</a:t>
            </a:r>
            <a:r>
              <a:rPr lang="en-US" dirty="0"/>
              <a:t>[] array</a:t>
            </a:r>
          </a:p>
          <a:p>
            <a:endParaRPr lang="en-US" dirty="0"/>
          </a:p>
          <a:p>
            <a:r>
              <a:rPr lang="en-US" dirty="0"/>
              <a:t>Keep the active threads </a:t>
            </a:r>
            <a:r>
              <a:rPr lang="en-US" dirty="0" smtClean="0"/>
              <a:t>consecutive</a:t>
            </a:r>
          </a:p>
          <a:p>
            <a:endParaRPr lang="en-US" dirty="0" smtClean="0"/>
          </a:p>
          <a:p>
            <a:r>
              <a:rPr lang="en-US" dirty="0"/>
              <a:t>Instead of adding neighbor elements in the first round, </a:t>
            </a:r>
            <a:r>
              <a:rPr lang="en-US" dirty="0" smtClean="0"/>
              <a:t>adds </a:t>
            </a:r>
            <a:r>
              <a:rPr lang="en-US" dirty="0"/>
              <a:t>elements that are half a section away from each other </a:t>
            </a:r>
          </a:p>
          <a:p>
            <a:endParaRPr lang="en-US" dirty="0"/>
          </a:p>
        </p:txBody>
      </p:sp>
      <p:sp>
        <p:nvSpPr>
          <p:cNvPr id="5" name="Slide Number Placeholder 4"/>
          <p:cNvSpPr>
            <a:spLocks noGrp="1"/>
          </p:cNvSpPr>
          <p:nvPr>
            <p:ph type="sldNum" sz="quarter" idx="11"/>
          </p:nvPr>
        </p:nvSpPr>
        <p:spPr/>
        <p:txBody>
          <a:bodyPr/>
          <a:lstStyle/>
          <a:p>
            <a:pPr>
              <a:defRPr/>
            </a:pPr>
            <a:fld id="{070D5968-03FD-4943-8421-BF8850424B7D}" type="slidenum">
              <a:rPr lang="en-US" smtClean="0"/>
              <a:pPr>
                <a:defRPr/>
              </a:pPr>
              <a:t>7</a:t>
            </a:fld>
            <a:endParaRPr lang="en-US"/>
          </a:p>
        </p:txBody>
      </p:sp>
    </p:spTree>
    <p:extLst>
      <p:ext uri="{BB962C8B-B14F-4D97-AF65-F5344CB8AC3E}">
        <p14:creationId xmlns:p14="http://schemas.microsoft.com/office/powerpoint/2010/main" val="131858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Reduction#2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42976" y="1778508"/>
            <a:ext cx="10185272" cy="4736592"/>
          </a:xfrm>
          <a:prstGeom prst="rect">
            <a:avLst/>
          </a:prstGeom>
        </p:spPr>
      </p:pic>
      <p:sp>
        <p:nvSpPr>
          <p:cNvPr id="6" name="Footer Placeholder 3"/>
          <p:cNvSpPr>
            <a:spLocks noGrp="1"/>
          </p:cNvSpPr>
          <p:nvPr>
            <p:ph type="ftr" sz="quarter" idx="10"/>
          </p:nvPr>
        </p:nvSpPr>
        <p:spPr>
          <a:xfrm>
            <a:off x="7415784" y="6272784"/>
            <a:ext cx="3822192" cy="5852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Palatino" pitchFamily="18" charset="0"/>
                <a:cs typeface="Arial" charset="0"/>
              </a:defRPr>
            </a:lvl1pPr>
            <a:lvl2pPr marL="742950" indent="-285750" eaLnBrk="0" hangingPunct="0">
              <a:defRPr sz="2400">
                <a:solidFill>
                  <a:schemeClr val="tx1"/>
                </a:solidFill>
                <a:latin typeface="Palatino" pitchFamily="18" charset="0"/>
                <a:cs typeface="Arial" charset="0"/>
              </a:defRPr>
            </a:lvl2pPr>
            <a:lvl3pPr marL="1143000" indent="-228600" eaLnBrk="0" hangingPunct="0">
              <a:defRPr sz="2400">
                <a:solidFill>
                  <a:schemeClr val="tx1"/>
                </a:solidFill>
                <a:latin typeface="Palatino" pitchFamily="18" charset="0"/>
                <a:cs typeface="Arial" charset="0"/>
              </a:defRPr>
            </a:lvl3pPr>
            <a:lvl4pPr marL="1600200" indent="-228600" eaLnBrk="0" hangingPunct="0">
              <a:defRPr sz="2400">
                <a:solidFill>
                  <a:schemeClr val="tx1"/>
                </a:solidFill>
                <a:latin typeface="Palatino" pitchFamily="18" charset="0"/>
                <a:cs typeface="Arial" charset="0"/>
              </a:defRPr>
            </a:lvl4pPr>
            <a:lvl5pPr marL="2057400" indent="-228600" eaLnBrk="0" hangingPunct="0">
              <a:defRPr sz="2400">
                <a:solidFill>
                  <a:schemeClr val="tx1"/>
                </a:solidFill>
                <a:latin typeface="Palatino" pitchFamily="18" charset="0"/>
                <a:cs typeface="Arial" charset="0"/>
              </a:defRPr>
            </a:lvl5pPr>
            <a:lvl6pPr marL="2514600" indent="-228600" eaLnBrk="0" fontAlgn="base" hangingPunct="0">
              <a:spcBef>
                <a:spcPct val="0"/>
              </a:spcBef>
              <a:spcAft>
                <a:spcPct val="0"/>
              </a:spcAft>
              <a:defRPr sz="2400">
                <a:solidFill>
                  <a:schemeClr val="tx1"/>
                </a:solidFill>
                <a:latin typeface="Palatino" pitchFamily="18" charset="0"/>
                <a:cs typeface="Arial" charset="0"/>
              </a:defRPr>
            </a:lvl6pPr>
            <a:lvl7pPr marL="2971800" indent="-228600" eaLnBrk="0" fontAlgn="base" hangingPunct="0">
              <a:spcBef>
                <a:spcPct val="0"/>
              </a:spcBef>
              <a:spcAft>
                <a:spcPct val="0"/>
              </a:spcAft>
              <a:defRPr sz="2400">
                <a:solidFill>
                  <a:schemeClr val="tx1"/>
                </a:solidFill>
                <a:latin typeface="Palatino" pitchFamily="18" charset="0"/>
                <a:cs typeface="Arial" charset="0"/>
              </a:defRPr>
            </a:lvl7pPr>
            <a:lvl8pPr marL="3429000" indent="-228600" eaLnBrk="0" fontAlgn="base" hangingPunct="0">
              <a:spcBef>
                <a:spcPct val="0"/>
              </a:spcBef>
              <a:spcAft>
                <a:spcPct val="0"/>
              </a:spcAft>
              <a:defRPr sz="2400">
                <a:solidFill>
                  <a:schemeClr val="tx1"/>
                </a:solidFill>
                <a:latin typeface="Palatino" pitchFamily="18" charset="0"/>
                <a:cs typeface="Arial" charset="0"/>
              </a:defRPr>
            </a:lvl8pPr>
            <a:lvl9pPr marL="3886200" indent="-228600" eaLnBrk="0" fontAlgn="base" hangingPunct="0">
              <a:spcBef>
                <a:spcPct val="0"/>
              </a:spcBef>
              <a:spcAft>
                <a:spcPct val="0"/>
              </a:spcAft>
              <a:defRPr sz="2400">
                <a:solidFill>
                  <a:schemeClr val="tx1"/>
                </a:solidFill>
                <a:latin typeface="Palatino" pitchFamily="18" charset="0"/>
                <a:cs typeface="Arial" charset="0"/>
              </a:defRPr>
            </a:lvl9pPr>
          </a:lstStyle>
          <a:p>
            <a:pPr eaLnBrk="1" hangingPunct="1"/>
            <a:r>
              <a:rPr lang="en-US" sz="1200" dirty="0">
                <a:cs typeface="Times New Roman" pitchFamily="18" charset="0"/>
              </a:rPr>
              <a:t>© David Kirk/NVIDIA and Wen-</a:t>
            </a:r>
            <a:r>
              <a:rPr lang="en-US" sz="1200" dirty="0" err="1">
                <a:cs typeface="Times New Roman" pitchFamily="18" charset="0"/>
              </a:rPr>
              <a:t>mei</a:t>
            </a:r>
            <a:r>
              <a:rPr lang="en-US" sz="1200" dirty="0">
                <a:cs typeface="Times New Roman" pitchFamily="18" charset="0"/>
              </a:rPr>
              <a:t> W. </a:t>
            </a:r>
            <a:r>
              <a:rPr lang="en-US" sz="1200" dirty="0" err="1">
                <a:cs typeface="Times New Roman" pitchFamily="18" charset="0"/>
              </a:rPr>
              <a:t>Hwu</a:t>
            </a:r>
            <a:r>
              <a:rPr lang="en-US" sz="1200" dirty="0">
                <a:cs typeface="Times New Roman" pitchFamily="18" charset="0"/>
              </a:rPr>
              <a:t>  ECE408/CS483/ECE498al, University of Illinois, </a:t>
            </a:r>
          </a:p>
        </p:txBody>
      </p:sp>
    </p:spTree>
    <p:extLst>
      <p:ext uri="{BB962C8B-B14F-4D97-AF65-F5344CB8AC3E}">
        <p14:creationId xmlns:p14="http://schemas.microsoft.com/office/powerpoint/2010/main" val="1901016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Reduction#2</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69848" y="2121408"/>
            <a:ext cx="9688639" cy="4050792"/>
          </a:xfrm>
          <a:prstGeom prst="rect">
            <a:avLst/>
          </a:prstGeom>
        </p:spPr>
      </p:pic>
    </p:spTree>
    <p:extLst>
      <p:ext uri="{BB962C8B-B14F-4D97-AF65-F5344CB8AC3E}">
        <p14:creationId xmlns:p14="http://schemas.microsoft.com/office/powerpoint/2010/main" val="1880619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542</TotalTime>
  <Words>666</Words>
  <Application>Microsoft Macintosh PowerPoint</Application>
  <PresentationFormat>Widescreen</PresentationFormat>
  <Paragraphs>59</Paragraphs>
  <Slides>14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Palatino</vt:lpstr>
      <vt:lpstr>Rockwell</vt:lpstr>
      <vt:lpstr>Rockwell Condensed</vt:lpstr>
      <vt:lpstr>Rockwell Extra Bold</vt:lpstr>
      <vt:lpstr>Times New Roman</vt:lpstr>
      <vt:lpstr>Wingdings</vt:lpstr>
      <vt:lpstr>Wood Type</vt:lpstr>
      <vt:lpstr>Improvement Vector Addition in GPU</vt:lpstr>
      <vt:lpstr>Basic IDEA: Partitioning</vt:lpstr>
      <vt:lpstr>What is a reduction computation</vt:lpstr>
      <vt:lpstr>Reduction#1</vt:lpstr>
      <vt:lpstr>Reducton#1</vt:lpstr>
      <vt:lpstr>Problem: thread divergence</vt:lpstr>
      <vt:lpstr>Solution</vt:lpstr>
      <vt:lpstr>Reduction#2</vt:lpstr>
      <vt:lpstr>Reduction#2</vt:lpstr>
      <vt:lpstr>Observation</vt:lpstr>
      <vt:lpstr>Atomic</vt:lpstr>
      <vt:lpstr>Experimental Results</vt:lpstr>
      <vt:lpstr>Experimental Results</vt:lpstr>
      <vt:lpstr>Discussion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PAYMAN BEHNAM</dc:creator>
  <cp:lastModifiedBy>PAYMAN BEHNAM</cp:lastModifiedBy>
  <cp:revision>25</cp:revision>
  <dcterms:created xsi:type="dcterms:W3CDTF">2018-02-06T06:55:45Z</dcterms:created>
  <dcterms:modified xsi:type="dcterms:W3CDTF">2018-02-07T01:34:04Z</dcterms:modified>
</cp:coreProperties>
</file>